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50"/>
  </p:notesMasterIdLst>
  <p:sldIdLst>
    <p:sldId id="841" r:id="rId5"/>
    <p:sldId id="842" r:id="rId6"/>
    <p:sldId id="843" r:id="rId7"/>
    <p:sldId id="844" r:id="rId8"/>
    <p:sldId id="845" r:id="rId9"/>
    <p:sldId id="846" r:id="rId10"/>
    <p:sldId id="847" r:id="rId11"/>
    <p:sldId id="848" r:id="rId12"/>
    <p:sldId id="849" r:id="rId13"/>
    <p:sldId id="850" r:id="rId14"/>
    <p:sldId id="851" r:id="rId15"/>
    <p:sldId id="852" r:id="rId16"/>
    <p:sldId id="853" r:id="rId17"/>
    <p:sldId id="854" r:id="rId18"/>
    <p:sldId id="855" r:id="rId19"/>
    <p:sldId id="856" r:id="rId20"/>
    <p:sldId id="857" r:id="rId21"/>
    <p:sldId id="858" r:id="rId22"/>
    <p:sldId id="859" r:id="rId23"/>
    <p:sldId id="860" r:id="rId24"/>
    <p:sldId id="861" r:id="rId25"/>
    <p:sldId id="862" r:id="rId26"/>
    <p:sldId id="863" r:id="rId27"/>
    <p:sldId id="864" r:id="rId28"/>
    <p:sldId id="865" r:id="rId29"/>
    <p:sldId id="866" r:id="rId30"/>
    <p:sldId id="867" r:id="rId31"/>
    <p:sldId id="868" r:id="rId32"/>
    <p:sldId id="869" r:id="rId33"/>
    <p:sldId id="870" r:id="rId34"/>
    <p:sldId id="871" r:id="rId35"/>
    <p:sldId id="872" r:id="rId36"/>
    <p:sldId id="873" r:id="rId37"/>
    <p:sldId id="874" r:id="rId38"/>
    <p:sldId id="875" r:id="rId39"/>
    <p:sldId id="876" r:id="rId40"/>
    <p:sldId id="877" r:id="rId41"/>
    <p:sldId id="878" r:id="rId42"/>
    <p:sldId id="879" r:id="rId43"/>
    <p:sldId id="880" r:id="rId44"/>
    <p:sldId id="881" r:id="rId45"/>
    <p:sldId id="882" r:id="rId46"/>
    <p:sldId id="883" r:id="rId47"/>
    <p:sldId id="884" r:id="rId48"/>
    <p:sldId id="885" r:id="rId49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8621" autoAdjust="0"/>
  </p:normalViewPr>
  <p:slideViewPr>
    <p:cSldViewPr snapToGrid="0" showGuides="1">
      <p:cViewPr varScale="1">
        <p:scale>
          <a:sx n="81" d="100"/>
          <a:sy n="81" d="100"/>
        </p:scale>
        <p:origin x="892" y="4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253" y="1451900"/>
            <a:ext cx="6747929" cy="9033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Module </a:t>
            </a:r>
            <a:r>
              <a:rPr lang="en-US" dirty="0" smtClean="0"/>
              <a:t>14: </a:t>
            </a:r>
            <a:r>
              <a:rPr lang="en-US" dirty="0" smtClean="0"/>
              <a:t>Migrating Applications to the AWS Cloud</a:t>
            </a:r>
            <a:endParaRPr lang="en-US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" y="539245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6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Stack rank your IT assets; select the low-hanging fruits first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Search for under-utilized IT assets</a:t>
            </a:r>
          </a:p>
          <a:p>
            <a:r>
              <a:rPr lang="en-US" sz="2000" dirty="0" smtClean="0"/>
              <a:t>Applications that have immediate business need to scale</a:t>
            </a:r>
          </a:p>
          <a:p>
            <a:r>
              <a:rPr lang="en-US" sz="2000" dirty="0" smtClean="0"/>
              <a:t>Applications that are running out of capacity</a:t>
            </a:r>
          </a:p>
          <a:p>
            <a:r>
              <a:rPr lang="en-US" sz="2000" dirty="0" smtClean="0"/>
              <a:t>Easiest to move today</a:t>
            </a:r>
          </a:p>
          <a:p>
            <a:r>
              <a:rPr lang="en-US" sz="2000" dirty="0" smtClean="0"/>
              <a:t>That builds support within your organization and creates awareness and excitement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895600"/>
            <a:ext cx="3745923" cy="183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2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95555"/>
          </a:xfrm>
        </p:spPr>
        <p:txBody>
          <a:bodyPr/>
          <a:lstStyle/>
          <a:p>
            <a:r>
              <a:rPr lang="en-US" dirty="0" smtClean="0"/>
              <a:t>Pick the Low-hanging fruit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9683" y="974696"/>
            <a:ext cx="3303153" cy="35539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Batch Processing systems</a:t>
            </a:r>
          </a:p>
          <a:p>
            <a:pPr lvl="1"/>
            <a:r>
              <a:rPr lang="en-US" dirty="0" smtClean="0"/>
              <a:t>Content Management Systems</a:t>
            </a:r>
          </a:p>
          <a:p>
            <a:pPr lvl="1"/>
            <a:r>
              <a:rPr lang="en-US" dirty="0" smtClean="0"/>
              <a:t>Digital Asset Management Systems</a:t>
            </a:r>
          </a:p>
          <a:p>
            <a:pPr lvl="1"/>
            <a:r>
              <a:rPr lang="en-US" dirty="0" smtClean="0"/>
              <a:t>Log Processing systems</a:t>
            </a:r>
          </a:p>
          <a:p>
            <a:pPr lvl="1"/>
            <a:r>
              <a:rPr lang="en-US" dirty="0" smtClean="0"/>
              <a:t>Collaborative Tools</a:t>
            </a:r>
          </a:p>
          <a:p>
            <a:pPr lvl="1"/>
            <a:r>
              <a:rPr lang="en-US" dirty="0" smtClean="0"/>
              <a:t>Big Data Analytics Platforms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27" y="860306"/>
            <a:ext cx="3550228" cy="381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Application by Application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60" y="857250"/>
            <a:ext cx="7445197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85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3155"/>
          </a:xfrm>
        </p:spPr>
        <p:txBody>
          <a:bodyPr/>
          <a:lstStyle/>
          <a:p>
            <a:r>
              <a:rPr lang="en-US" dirty="0" smtClean="0"/>
              <a:t>Manage Costs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9" y="665018"/>
            <a:ext cx="7427667" cy="389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1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4719"/>
          </a:xfrm>
        </p:spPr>
        <p:txBody>
          <a:bodyPr>
            <a:normAutofit/>
          </a:bodyPr>
          <a:lstStyle/>
          <a:p>
            <a:r>
              <a:rPr lang="en-US" dirty="0" smtClean="0"/>
              <a:t>Cost to run in AWS?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89" y="740929"/>
            <a:ext cx="6368211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46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Licensing Options Available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Bring Your Own License(BYOL)</a:t>
            </a:r>
          </a:p>
          <a:p>
            <a:r>
              <a:rPr lang="en-US" sz="2400" dirty="0" smtClean="0"/>
              <a:t>Use a utility style pricing model with a support package</a:t>
            </a:r>
          </a:p>
          <a:p>
            <a:r>
              <a:rPr lang="en-US" sz="2400" dirty="0" smtClean="0"/>
              <a:t>Use ISV Cloud Service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21" y="1891150"/>
            <a:ext cx="1800224" cy="270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1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71" y="73373"/>
            <a:ext cx="8205304" cy="633209"/>
          </a:xfrm>
        </p:spPr>
        <p:txBody>
          <a:bodyPr/>
          <a:lstStyle/>
          <a:p>
            <a:r>
              <a:rPr lang="en-US" dirty="0" smtClean="0"/>
              <a:t>Define your Success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018" y="782782"/>
            <a:ext cx="4451878" cy="378047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Developer Productivity</a:t>
            </a:r>
          </a:p>
          <a:p>
            <a:r>
              <a:rPr lang="en-US" dirty="0" smtClean="0"/>
              <a:t>Business Agility</a:t>
            </a:r>
          </a:p>
          <a:p>
            <a:r>
              <a:rPr lang="en-US" dirty="0" smtClean="0"/>
              <a:t>Reduced Time to Market</a:t>
            </a:r>
          </a:p>
          <a:p>
            <a:r>
              <a:rPr lang="en-US" dirty="0" smtClean="0"/>
              <a:t>Data center efficiency</a:t>
            </a:r>
          </a:p>
          <a:p>
            <a:r>
              <a:rPr lang="en-US" dirty="0" smtClean="0"/>
              <a:t>Redundancy</a:t>
            </a:r>
          </a:p>
          <a:p>
            <a:r>
              <a:rPr lang="en-US" dirty="0" smtClean="0"/>
              <a:t>Chargeback and Billing</a:t>
            </a:r>
          </a:p>
          <a:p>
            <a:r>
              <a:rPr lang="en-US" dirty="0" smtClean="0"/>
              <a:t>Eliminates “Heavy lifting”</a:t>
            </a:r>
          </a:p>
          <a:p>
            <a:r>
              <a:rPr lang="en-US" dirty="0" smtClean="0"/>
              <a:t>Foundation of 21</a:t>
            </a:r>
            <a:r>
              <a:rPr lang="en-US" baseline="30000" dirty="0" smtClean="0"/>
              <a:t>st</a:t>
            </a:r>
            <a:r>
              <a:rPr lang="en-US" dirty="0" smtClean="0"/>
              <a:t> century architectures</a:t>
            </a:r>
          </a:p>
          <a:p>
            <a:r>
              <a:rPr lang="en-US" dirty="0" smtClean="0"/>
              <a:t>Reduced waste/recycle</a:t>
            </a:r>
          </a:p>
          <a:p>
            <a:r>
              <a:rPr lang="en-US" dirty="0" smtClean="0"/>
              <a:t>Hardware upgrades</a:t>
            </a:r>
          </a:p>
          <a:p>
            <a:r>
              <a:rPr lang="en-US" dirty="0" smtClean="0"/>
              <a:t>Less number of 24/7 Personnel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2618" y="1988121"/>
            <a:ext cx="3415146" cy="162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Cloud is no just about saving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2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26282"/>
          </a:xfrm>
        </p:spPr>
        <p:txBody>
          <a:bodyPr/>
          <a:lstStyle/>
          <a:p>
            <a:r>
              <a:rPr lang="en-US" dirty="0" smtClean="0"/>
              <a:t>Define your Success Criteria and measure it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839939"/>
            <a:ext cx="8204200" cy="365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67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84719"/>
          </a:xfrm>
        </p:spPr>
        <p:txBody>
          <a:bodyPr/>
          <a:lstStyle/>
          <a:p>
            <a:r>
              <a:rPr lang="en-US" dirty="0" smtClean="0"/>
              <a:t>Planning Migrations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986980"/>
            <a:ext cx="8204200" cy="328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9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36228"/>
          </a:xfrm>
        </p:spPr>
        <p:txBody>
          <a:bodyPr/>
          <a:lstStyle/>
          <a:p>
            <a:r>
              <a:rPr lang="en-US" dirty="0" smtClean="0"/>
              <a:t>Planning Migrations: Proof of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0272" y="872836"/>
            <a:ext cx="4285623" cy="36904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Questions you need to ask:</a:t>
            </a:r>
          </a:p>
          <a:p>
            <a:pPr lvl="1"/>
            <a:r>
              <a:rPr lang="en-US" dirty="0" smtClean="0"/>
              <a:t>Will I learn different aspects of the AWS cloud by building this proof of concept?</a:t>
            </a:r>
          </a:p>
          <a:p>
            <a:pPr lvl="1"/>
            <a:r>
              <a:rPr lang="en-US" dirty="0" smtClean="0"/>
              <a:t>How much effort is required to port a small dataset and small app?</a:t>
            </a:r>
          </a:p>
          <a:p>
            <a:pPr lvl="1"/>
            <a:r>
              <a:rPr lang="en-US" dirty="0" smtClean="0"/>
              <a:t>Will this proof of concept build support and create awareness within the organization?</a:t>
            </a:r>
          </a:p>
          <a:p>
            <a:pPr lvl="1"/>
            <a:r>
              <a:rPr lang="en-US" dirty="0" smtClean="0"/>
              <a:t>What is the best way to capture all my lessons learned? A whitepaper?</a:t>
            </a:r>
          </a:p>
          <a:p>
            <a:pPr lvl="1"/>
            <a:r>
              <a:rPr lang="en-US" dirty="0" smtClean="0"/>
              <a:t>Which applications can I move immediately after this proof of concept?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753341"/>
            <a:ext cx="23526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2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cloud strategies</a:t>
            </a:r>
          </a:p>
          <a:p>
            <a:r>
              <a:rPr lang="en-US" dirty="0" smtClean="0"/>
              <a:t>Planning migrations</a:t>
            </a:r>
          </a:p>
          <a:p>
            <a:r>
              <a:rPr lang="en-US" dirty="0" smtClean="0"/>
              <a:t>Deploying applications</a:t>
            </a:r>
          </a:p>
          <a:p>
            <a:r>
              <a:rPr lang="en-US" dirty="0" smtClean="0"/>
              <a:t>Optimizing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886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40137"/>
          </a:xfrm>
        </p:spPr>
        <p:txBody>
          <a:bodyPr/>
          <a:lstStyle/>
          <a:p>
            <a:r>
              <a:rPr lang="en-US" dirty="0" smtClean="0"/>
              <a:t>Invest in Proof of Concept Early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708" y="1009332"/>
            <a:ext cx="4327187" cy="355392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Get your feet wet with Amazon Web Services</a:t>
            </a:r>
          </a:p>
          <a:p>
            <a:pPr lvl="1"/>
            <a:r>
              <a:rPr lang="en-US" dirty="0" smtClean="0"/>
              <a:t>Learning AWS</a:t>
            </a:r>
          </a:p>
          <a:p>
            <a:pPr lvl="1"/>
            <a:r>
              <a:rPr lang="en-US" dirty="0" smtClean="0"/>
              <a:t>Build reference architecture</a:t>
            </a:r>
          </a:p>
          <a:p>
            <a:pPr lvl="1"/>
            <a:r>
              <a:rPr lang="en-US" dirty="0" smtClean="0"/>
              <a:t>Be aware of the security features</a:t>
            </a:r>
          </a:p>
          <a:p>
            <a:r>
              <a:rPr lang="en-US" dirty="0" smtClean="0"/>
              <a:t>Build a Prototype/Pilot</a:t>
            </a:r>
          </a:p>
          <a:p>
            <a:pPr lvl="1"/>
            <a:r>
              <a:rPr lang="en-US" dirty="0" smtClean="0"/>
              <a:t>Build support in your organization</a:t>
            </a:r>
          </a:p>
          <a:p>
            <a:pPr lvl="1"/>
            <a:r>
              <a:rPr lang="en-US" dirty="0" smtClean="0"/>
              <a:t>Validate the technology</a:t>
            </a:r>
          </a:p>
          <a:p>
            <a:pPr lvl="1"/>
            <a:r>
              <a:rPr lang="en-US" dirty="0" smtClean="0"/>
              <a:t>Test legacy software in the cloud</a:t>
            </a:r>
          </a:p>
          <a:p>
            <a:pPr lvl="1"/>
            <a:r>
              <a:rPr lang="en-US" dirty="0" smtClean="0"/>
              <a:t>Perform benchmarks and set expectations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8145" y="1780319"/>
            <a:ext cx="3768436" cy="297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Proof of concept will answer tons of questions quickly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Defining cloud strategies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Planning migrations</a:t>
            </a:r>
          </a:p>
          <a:p>
            <a:r>
              <a:rPr lang="en-US" dirty="0">
                <a:solidFill>
                  <a:schemeClr val="tx1"/>
                </a:solidFill>
              </a:rPr>
              <a:t>Deploying applications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Optimizing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05500"/>
          </a:xfrm>
        </p:spPr>
        <p:txBody>
          <a:bodyPr/>
          <a:lstStyle/>
          <a:p>
            <a:r>
              <a:rPr lang="en-US" dirty="0" smtClean="0"/>
              <a:t>Planning Migrations: Deploy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4" y="949571"/>
            <a:ext cx="8204200" cy="335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22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Migrations: Deploy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8982" y="768927"/>
            <a:ext cx="3876914" cy="37943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Includes:</a:t>
            </a:r>
          </a:p>
          <a:p>
            <a:pPr lvl="1"/>
            <a:r>
              <a:rPr lang="en-US" dirty="0" smtClean="0"/>
              <a:t>Learning about different database storage options available today</a:t>
            </a:r>
          </a:p>
          <a:p>
            <a:pPr lvl="1"/>
            <a:r>
              <a:rPr lang="en-US" dirty="0" smtClean="0"/>
              <a:t>Upload/Moving your data in Batches</a:t>
            </a:r>
          </a:p>
          <a:p>
            <a:pPr lvl="1"/>
            <a:r>
              <a:rPr lang="en-US" dirty="0" smtClean="0"/>
              <a:t>Analyzing your database/datasets</a:t>
            </a:r>
          </a:p>
          <a:p>
            <a:pPr lvl="1"/>
            <a:r>
              <a:rPr lang="en-US" dirty="0" smtClean="0"/>
              <a:t>Build necessary tools and scripts to migrate data</a:t>
            </a:r>
          </a:p>
          <a:p>
            <a:pPr lvl="1"/>
            <a:r>
              <a:rPr lang="en-US" dirty="0" smtClean="0"/>
              <a:t>Security of your data (Encryption)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48" y="1070263"/>
            <a:ext cx="21145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44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19355"/>
          </a:xfrm>
        </p:spPr>
        <p:txBody>
          <a:bodyPr/>
          <a:lstStyle/>
          <a:p>
            <a:r>
              <a:rPr lang="en-US" dirty="0" smtClean="0"/>
              <a:t>Deploy Applications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86" y="823913"/>
            <a:ext cx="5507253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9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Cutting Over Your Master Data Store</a:t>
            </a:r>
          </a:p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88" y="1618384"/>
            <a:ext cx="70675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19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Applications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04" y="883917"/>
            <a:ext cx="8204200" cy="35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35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60919"/>
          </a:xfrm>
        </p:spPr>
        <p:txBody>
          <a:bodyPr/>
          <a:lstStyle/>
          <a:p>
            <a:r>
              <a:rPr lang="en-US" dirty="0" smtClean="0"/>
              <a:t>Planning Migrations: Application Migration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927276"/>
            <a:ext cx="8204200" cy="348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6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Migrations: Application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2564" y="1009332"/>
            <a:ext cx="4313332" cy="355392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Includes-Forklift:</a:t>
            </a:r>
          </a:p>
          <a:p>
            <a:pPr lvl="1"/>
            <a:r>
              <a:rPr lang="en-US" dirty="0" smtClean="0"/>
              <a:t>Match your HW resources to the cloud </a:t>
            </a:r>
          </a:p>
          <a:p>
            <a:pPr lvl="1"/>
            <a:r>
              <a:rPr lang="en-US" dirty="0" smtClean="0"/>
              <a:t>Build AMIs</a:t>
            </a:r>
          </a:p>
          <a:p>
            <a:pPr lvl="1"/>
            <a:r>
              <a:rPr lang="en-US" dirty="0" smtClean="0"/>
              <a:t>Convert to virtual appliances</a:t>
            </a:r>
          </a:p>
          <a:p>
            <a:pPr lvl="1"/>
            <a:r>
              <a:rPr lang="en-US" dirty="0" smtClean="0"/>
              <a:t>Deploy supporting components(SAN, NAS, Domain controllers…..)</a:t>
            </a:r>
          </a:p>
          <a:p>
            <a:pPr lvl="1"/>
            <a:r>
              <a:rPr lang="en-US" dirty="0" smtClean="0"/>
              <a:t>Secure your application</a:t>
            </a:r>
          </a:p>
          <a:p>
            <a:pPr lvl="1"/>
            <a:r>
              <a:rPr lang="en-US" dirty="0" smtClean="0"/>
              <a:t>Reuse existing management and monitoring tools or use cloud tools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408" y="1059439"/>
            <a:ext cx="22574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51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36228"/>
          </a:xfrm>
        </p:spPr>
        <p:txBody>
          <a:bodyPr/>
          <a:lstStyle/>
          <a:p>
            <a:r>
              <a:rPr lang="en-US" dirty="0" smtClean="0"/>
              <a:t>Forklift Steps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28" y="886259"/>
            <a:ext cx="6801770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7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Defining cloud strategies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Planning migrations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Deploying applications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Optimizing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5297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Migrations: Leveraging the Cloud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0" y="1009650"/>
            <a:ext cx="79236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0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Migrations: Leveraging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7418" y="1009332"/>
            <a:ext cx="3918478" cy="35539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Embrace and Implement Elasticity</a:t>
            </a:r>
          </a:p>
          <a:p>
            <a:r>
              <a:rPr lang="en-US" dirty="0" smtClean="0"/>
              <a:t>Bootstrap AMIs</a:t>
            </a:r>
          </a:p>
          <a:p>
            <a:r>
              <a:rPr lang="en-US" dirty="0" smtClean="0"/>
              <a:t>Automate processes</a:t>
            </a:r>
          </a:p>
          <a:p>
            <a:r>
              <a:rPr lang="en-US" dirty="0" smtClean="0"/>
              <a:t>Leverage Auto Scaling</a:t>
            </a:r>
          </a:p>
          <a:p>
            <a:r>
              <a:rPr lang="en-US" dirty="0" smtClean="0"/>
              <a:t>Leverage new storage options by AWS</a:t>
            </a:r>
          </a:p>
          <a:p>
            <a:r>
              <a:rPr lang="en-US" dirty="0" smtClean="0"/>
              <a:t>Harden Security (IAM)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385" y="894918"/>
            <a:ext cx="230505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07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Migrations: Leveraging the Cloud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41" y="850323"/>
            <a:ext cx="7213562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55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Migrations: Leveraging the Cloud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95" y="1009650"/>
            <a:ext cx="6728436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Migrations: Leveraging the Cloud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40" y="1009650"/>
            <a:ext cx="6661546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Accelerate the cloud adoption within your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9926" y="1009332"/>
            <a:ext cx="3585969" cy="355392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Be a Cloud Advocate</a:t>
            </a:r>
          </a:p>
          <a:p>
            <a:r>
              <a:rPr lang="en-US" dirty="0" smtClean="0"/>
              <a:t>Starting a weekly sync meeting</a:t>
            </a:r>
          </a:p>
          <a:p>
            <a:r>
              <a:rPr lang="en-US" dirty="0" smtClean="0"/>
              <a:t>Share Lessons Learned (</a:t>
            </a:r>
            <a:r>
              <a:rPr lang="en-US" dirty="0" err="1" smtClean="0"/>
              <a:t>Brownbags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Document Best Practices</a:t>
            </a:r>
          </a:p>
          <a:p>
            <a:r>
              <a:rPr lang="en-US" dirty="0" smtClean="0"/>
              <a:t>Reuse tools, scripts, How-</a:t>
            </a:r>
            <a:r>
              <a:rPr lang="en-US" dirty="0" err="1" smtClean="0"/>
              <a:t>Tos</a:t>
            </a:r>
            <a:endParaRPr lang="en-US" dirty="0" smtClean="0"/>
          </a:p>
          <a:p>
            <a:r>
              <a:rPr lang="en-US" dirty="0" smtClean="0"/>
              <a:t>Start Cloud Computing practices or Cloud Computing Center Of Excellence</a:t>
            </a:r>
          </a:p>
          <a:p>
            <a:r>
              <a:rPr lang="en-US" dirty="0" smtClean="0"/>
              <a:t>Educate and Evangelize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4507" y="1757478"/>
            <a:ext cx="3585969" cy="17892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Be the Cloud Champion within your company or team</a:t>
            </a:r>
          </a:p>
        </p:txBody>
      </p:sp>
    </p:spTree>
    <p:extLst>
      <p:ext uri="{BB962C8B-B14F-4D97-AF65-F5344CB8AC3E}">
        <p14:creationId xmlns:p14="http://schemas.microsoft.com/office/powerpoint/2010/main" val="23678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Defining cloud strategies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Planning migrations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Deploying applications</a:t>
            </a:r>
          </a:p>
          <a:p>
            <a:r>
              <a:rPr lang="en-US" dirty="0">
                <a:solidFill>
                  <a:schemeClr val="tx1"/>
                </a:solidFill>
              </a:rPr>
              <a:t>Optimizing </a:t>
            </a:r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40137"/>
          </a:xfrm>
        </p:spPr>
        <p:txBody>
          <a:bodyPr/>
          <a:lstStyle/>
          <a:p>
            <a:r>
              <a:rPr lang="en-US" dirty="0" smtClean="0"/>
              <a:t>Planning Migrations: Optimize applications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933806"/>
            <a:ext cx="8204200" cy="347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0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67846"/>
          </a:xfrm>
        </p:spPr>
        <p:txBody>
          <a:bodyPr/>
          <a:lstStyle/>
          <a:p>
            <a:r>
              <a:rPr lang="en-US" dirty="0" smtClean="0"/>
              <a:t>Planning Migrations: Optimize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164" y="1009332"/>
            <a:ext cx="4084732" cy="3553926"/>
          </a:xfrm>
        </p:spPr>
        <p:txBody>
          <a:bodyPr/>
          <a:lstStyle/>
          <a:p>
            <a:r>
              <a:rPr lang="en-US" dirty="0" smtClean="0"/>
              <a:t>Improve efficiency:</a:t>
            </a:r>
          </a:p>
          <a:p>
            <a:pPr lvl="1"/>
            <a:r>
              <a:rPr lang="en-US" dirty="0" smtClean="0"/>
              <a:t>Re-rethink Storage</a:t>
            </a:r>
          </a:p>
          <a:p>
            <a:pPr lvl="1"/>
            <a:r>
              <a:rPr lang="en-US" dirty="0" smtClean="0"/>
              <a:t>Parallel processing</a:t>
            </a:r>
          </a:p>
          <a:p>
            <a:pPr lvl="1"/>
            <a:r>
              <a:rPr lang="en-US" dirty="0" smtClean="0"/>
              <a:t>Optimize for cost</a:t>
            </a:r>
          </a:p>
          <a:p>
            <a:pPr lvl="1"/>
            <a:r>
              <a:rPr lang="en-US" dirty="0" smtClean="0"/>
              <a:t>Optimize for availability</a:t>
            </a:r>
          </a:p>
          <a:p>
            <a:pPr lvl="1"/>
            <a:r>
              <a:rPr lang="en-US" dirty="0" smtClean="0"/>
              <a:t>Leverage scalable on-demand services like SNS, SQS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4" y="928686"/>
            <a:ext cx="25908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3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Re-re-think storage</a:t>
            </a:r>
          </a:p>
          <a:p>
            <a:pPr lvl="1"/>
            <a:r>
              <a:rPr lang="en-US" dirty="0" smtClean="0"/>
              <a:t>Break up datasets across storage solutions based on best fit and scalability</a:t>
            </a:r>
          </a:p>
          <a:p>
            <a:r>
              <a:rPr lang="en-US" dirty="0" smtClean="0"/>
              <a:t>Parallelize processing</a:t>
            </a:r>
          </a:p>
          <a:p>
            <a:pPr lvl="1"/>
            <a:r>
              <a:rPr lang="en-US" dirty="0" smtClean="0"/>
              <a:t>Spread loads across multiple resources</a:t>
            </a:r>
          </a:p>
          <a:p>
            <a:pPr lvl="1"/>
            <a:r>
              <a:rPr lang="en-US" dirty="0" smtClean="0"/>
              <a:t>Decouple components for parallel processing</a:t>
            </a:r>
          </a:p>
          <a:p>
            <a:r>
              <a:rPr lang="en-US" dirty="0" smtClean="0"/>
              <a:t>Use spot instances where possible to reduce costs</a:t>
            </a:r>
          </a:p>
          <a:p>
            <a:r>
              <a:rPr lang="en-US" dirty="0" smtClean="0"/>
              <a:t>Embrace scalable, on-demand services</a:t>
            </a:r>
          </a:p>
          <a:p>
            <a:pPr lvl="1"/>
            <a:r>
              <a:rPr lang="en-US" dirty="0" smtClean="0"/>
              <a:t>Scale out systems with minimal effort</a:t>
            </a:r>
          </a:p>
          <a:p>
            <a:pPr lvl="1"/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SES, SQS, SNS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0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Cloud Strategy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78" y="926526"/>
            <a:ext cx="7113669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4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your first stop………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0" y="871105"/>
            <a:ext cx="7941608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98573"/>
          </a:xfrm>
        </p:spPr>
        <p:txBody>
          <a:bodyPr/>
          <a:lstStyle/>
          <a:p>
            <a:r>
              <a:rPr lang="en-US" dirty="0" smtClean="0"/>
              <a:t>The Migration Continuum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1" y="766185"/>
            <a:ext cx="8153400" cy="142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53291" y="2403764"/>
            <a:ext cx="8192605" cy="215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08906"/>
              </p:ext>
            </p:extLst>
          </p:nvPr>
        </p:nvGraphicFramePr>
        <p:xfrm>
          <a:off x="429490" y="2583873"/>
          <a:ext cx="7820892" cy="221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0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488">
                <a:tc>
                  <a:txBody>
                    <a:bodyPr/>
                    <a:lstStyle/>
                    <a:p>
                      <a:r>
                        <a:rPr lang="en-US" dirty="0" smtClean="0"/>
                        <a:t>Forklift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Embrace AWS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</a:t>
                      </a:r>
                      <a:r>
                        <a:rPr lang="en-US" baseline="0" dirty="0" smtClean="0"/>
                        <a:t> for AWS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88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May be only option</a:t>
                      </a:r>
                      <a:r>
                        <a:rPr lang="en-US" sz="1600" baseline="0" dirty="0" smtClean="0"/>
                        <a:t> for some apps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Run AWS like a virtual co-lo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Does not optimize for on-demand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Minor</a:t>
                      </a:r>
                      <a:r>
                        <a:rPr lang="en-US" sz="1600" baseline="0" dirty="0" smtClean="0"/>
                        <a:t> modifications to improve cloud usage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Automating servers can lower operational burden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Leveraging more scalable storage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Re-design with AWS in mind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Embrace scalable services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Closer</a:t>
                      </a:r>
                      <a:r>
                        <a:rPr lang="en-US" sz="1600" baseline="0" dirty="0" smtClean="0"/>
                        <a:t> to fully utilized resources at all times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2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57009"/>
          </a:xfrm>
        </p:spPr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727364"/>
            <a:ext cx="8205304" cy="383589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Classify and stack rank your apps and move the easy ones first, gain confidence and define your success criteria</a:t>
            </a:r>
          </a:p>
          <a:p>
            <a:r>
              <a:rPr lang="en-US" dirty="0" smtClean="0"/>
              <a:t>Dive into a Proof of Concept quickly as it will answer several questions quickly</a:t>
            </a:r>
          </a:p>
          <a:p>
            <a:r>
              <a:rPr lang="en-US" dirty="0" smtClean="0"/>
              <a:t>Leverage multiple storage options-one size does not fill all</a:t>
            </a:r>
          </a:p>
          <a:p>
            <a:r>
              <a:rPr lang="en-US" dirty="0" smtClean="0"/>
              <a:t>Migrate with confidence: Forklift-Leverage-Optimize</a:t>
            </a:r>
          </a:p>
          <a:p>
            <a:r>
              <a:rPr lang="en-US" dirty="0" smtClean="0"/>
              <a:t>Be the Cloud Champion within your agency, department or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4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Migration: A phased approach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5" y="1066664"/>
            <a:ext cx="8204200" cy="334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5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88628"/>
          </a:xfrm>
        </p:spPr>
        <p:txBody>
          <a:bodyPr/>
          <a:lstStyle/>
          <a:p>
            <a:r>
              <a:rPr lang="en-US" dirty="0" smtClean="0"/>
              <a:t>Get Training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936625"/>
            <a:ext cx="696277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0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499887"/>
            <a:ext cx="8205788" cy="390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“No-brainer to move”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Dev/Test applications</a:t>
            </a:r>
          </a:p>
          <a:p>
            <a:r>
              <a:rPr lang="en-US" dirty="0" smtClean="0"/>
              <a:t>Self-contained Web applications</a:t>
            </a:r>
          </a:p>
          <a:p>
            <a:r>
              <a:rPr lang="en-US" dirty="0" smtClean="0"/>
              <a:t>Social Media Product Marketing Campaigns</a:t>
            </a:r>
          </a:p>
          <a:p>
            <a:r>
              <a:rPr lang="en-US" dirty="0" smtClean="0"/>
              <a:t>Customer Training Sites</a:t>
            </a:r>
          </a:p>
          <a:p>
            <a:r>
              <a:rPr lang="en-US" dirty="0" smtClean="0"/>
              <a:t>Video Portals (Transcoding and Hosting)</a:t>
            </a:r>
          </a:p>
          <a:p>
            <a:r>
              <a:rPr lang="en-US" dirty="0" smtClean="0"/>
              <a:t>Pre-sales Demo Portal</a:t>
            </a:r>
          </a:p>
          <a:p>
            <a:r>
              <a:rPr lang="en-US" dirty="0" smtClean="0"/>
              <a:t>Software Downloads</a:t>
            </a:r>
          </a:p>
          <a:p>
            <a:r>
              <a:rPr lang="en-US" dirty="0" smtClean="0"/>
              <a:t>Trial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Defining cloud strategies</a:t>
            </a:r>
          </a:p>
          <a:p>
            <a:r>
              <a:rPr lang="en-US" dirty="0">
                <a:solidFill>
                  <a:schemeClr val="tx1"/>
                </a:solidFill>
              </a:rPr>
              <a:t>Planning migrations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Deploying applications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Optimizing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0337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Phased Approach to Plan Migrations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Identify which application to move first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8" y="1579418"/>
            <a:ext cx="8201892" cy="28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84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Migrations: Assessment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6655" y="820881"/>
            <a:ext cx="5172313" cy="355392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Questions you need to ask:</a:t>
            </a:r>
          </a:p>
          <a:p>
            <a:pPr lvl="1"/>
            <a:r>
              <a:rPr lang="en-US" dirty="0" smtClean="0"/>
              <a:t>Which business applications should move to the cloud first?</a:t>
            </a:r>
          </a:p>
          <a:p>
            <a:pPr lvl="1"/>
            <a:r>
              <a:rPr lang="en-US" dirty="0" smtClean="0"/>
              <a:t>Does the cloud provide all of the infrastructure building blocks you require?</a:t>
            </a:r>
          </a:p>
          <a:p>
            <a:pPr lvl="1"/>
            <a:r>
              <a:rPr lang="en-US" dirty="0" smtClean="0"/>
              <a:t>Can you reuse your existing resource management and configuration tools?</a:t>
            </a:r>
          </a:p>
          <a:p>
            <a:pPr lvl="1"/>
            <a:r>
              <a:rPr lang="en-US" dirty="0" smtClean="0"/>
              <a:t>What are my legal, governance and compliance requirements?</a:t>
            </a:r>
          </a:p>
          <a:p>
            <a:pPr lvl="1"/>
            <a:r>
              <a:rPr lang="en-US" dirty="0" smtClean="0"/>
              <a:t>What are your criteria to measure success? How will you measure it?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6" y="820881"/>
            <a:ext cx="28003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your IT Assets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29" y="1222194"/>
            <a:ext cx="3406059" cy="316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36473" y="949035"/>
            <a:ext cx="4419600" cy="31172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dirty="0" smtClean="0"/>
              <a:t>List all your IT assets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dirty="0" smtClean="0"/>
              <a:t>Identify upward and downward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dirty="0" smtClean="0"/>
              <a:t>Start classifying your IT assets into different categories:</a:t>
            </a:r>
          </a:p>
          <a:p>
            <a:pPr marL="914087" lvl="1" indent="-457200">
              <a:buFont typeface="Arial" panose="020B0604020202020204" pitchFamily="34" charset="0"/>
              <a:buChar char="•"/>
            </a:pPr>
            <a:r>
              <a:rPr lang="en-US" sz="1400" dirty="0" smtClean="0"/>
              <a:t>Applications with Classified, Sensitive, or Public data sets</a:t>
            </a:r>
          </a:p>
          <a:p>
            <a:pPr marL="914087" lvl="1" indent="-457200">
              <a:buFont typeface="Arial" panose="020B0604020202020204" pitchFamily="34" charset="0"/>
              <a:buChar char="•"/>
            </a:pPr>
            <a:r>
              <a:rPr lang="en-US" sz="1400" dirty="0" smtClean="0"/>
              <a:t>Applications with low, medium and high compliance requirements</a:t>
            </a:r>
          </a:p>
          <a:p>
            <a:pPr marL="914087" lvl="1" indent="-457200">
              <a:buFont typeface="Arial" panose="020B0604020202020204" pitchFamily="34" charset="0"/>
              <a:buChar char="•"/>
            </a:pPr>
            <a:r>
              <a:rPr lang="en-US" sz="1400" dirty="0" smtClean="0"/>
              <a:t>Applications that are internal-only, partner-only or customer-facing</a:t>
            </a:r>
          </a:p>
          <a:p>
            <a:pPr marL="914087" lvl="1" indent="-457200">
              <a:buFont typeface="Arial" panose="020B0604020202020204" pitchFamily="34" charset="0"/>
              <a:buChar char="•"/>
            </a:pPr>
            <a:r>
              <a:rPr lang="en-US" sz="1400" dirty="0" smtClean="0"/>
              <a:t>Applications with low, medium and high coupling</a:t>
            </a:r>
          </a:p>
          <a:p>
            <a:pPr marL="914087" lvl="1" indent="-457200">
              <a:buFont typeface="Arial" panose="020B0604020202020204" pitchFamily="34" charset="0"/>
              <a:buChar char="•"/>
            </a:pPr>
            <a:r>
              <a:rPr lang="en-US" sz="1400" dirty="0" smtClean="0"/>
              <a:t>Applications with strict, relaxed licensing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831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5934</TotalTime>
  <Words>969</Words>
  <Application>Microsoft Office PowerPoint</Application>
  <PresentationFormat>On-screen Show (16:9)</PresentationFormat>
  <Paragraphs>192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Arial</vt:lpstr>
      <vt:lpstr>Enteprise Summits 2014</vt:lpstr>
      <vt:lpstr>Module 14: Migrating Applications to the AWS Cloud</vt:lpstr>
      <vt:lpstr>Topics</vt:lpstr>
      <vt:lpstr>Topics</vt:lpstr>
      <vt:lpstr>Building a Cloud Strategy</vt:lpstr>
      <vt:lpstr>“No-brainer to move” Apps</vt:lpstr>
      <vt:lpstr>Topics</vt:lpstr>
      <vt:lpstr>Phased Approach to Plan Migrations</vt:lpstr>
      <vt:lpstr>Planning Migrations: Assessment phase</vt:lpstr>
      <vt:lpstr>Classifying your IT Assets</vt:lpstr>
      <vt:lpstr>Stack rank your IT assets; select the low-hanging fruits first</vt:lpstr>
      <vt:lpstr>Pick the Low-hanging fruit</vt:lpstr>
      <vt:lpstr>Move Application by Application</vt:lpstr>
      <vt:lpstr>Manage Costs</vt:lpstr>
      <vt:lpstr>Cost to run in AWS?</vt:lpstr>
      <vt:lpstr>Flexible Licensing Options Available Today</vt:lpstr>
      <vt:lpstr>Define your Success Criteria</vt:lpstr>
      <vt:lpstr>Define your Success Criteria and measure it</vt:lpstr>
      <vt:lpstr>Planning Migrations</vt:lpstr>
      <vt:lpstr>Planning Migrations: Proof of Concept</vt:lpstr>
      <vt:lpstr>Invest in Proof of Concept Early</vt:lpstr>
      <vt:lpstr>Topics</vt:lpstr>
      <vt:lpstr>Planning Migrations: Deploy</vt:lpstr>
      <vt:lpstr>Planning Migrations: Deploy Applications</vt:lpstr>
      <vt:lpstr>Deploy Applications</vt:lpstr>
      <vt:lpstr>Deploying Applications</vt:lpstr>
      <vt:lpstr>Deploying Applications</vt:lpstr>
      <vt:lpstr>Planning Migrations: Application Migration</vt:lpstr>
      <vt:lpstr>Planning Migrations: Application Migration</vt:lpstr>
      <vt:lpstr>Forklift Steps</vt:lpstr>
      <vt:lpstr>Planning Migrations: Leveraging the Cloud</vt:lpstr>
      <vt:lpstr>Planning Migrations: Leveraging the Cloud</vt:lpstr>
      <vt:lpstr>Planning Migrations: Leveraging the Cloud</vt:lpstr>
      <vt:lpstr>Planning Migrations: Leveraging the Cloud</vt:lpstr>
      <vt:lpstr>Planning Migrations: Leveraging the Cloud</vt:lpstr>
      <vt:lpstr>Accelerate the cloud adoption within your organization</vt:lpstr>
      <vt:lpstr>Topics</vt:lpstr>
      <vt:lpstr>Planning Migrations: Optimize applications</vt:lpstr>
      <vt:lpstr>Planning Migrations: Optimize applications</vt:lpstr>
      <vt:lpstr>Optimize applications</vt:lpstr>
      <vt:lpstr>Finding your first stop………</vt:lpstr>
      <vt:lpstr>The Migration Continuum</vt:lpstr>
      <vt:lpstr>Key Takeaways</vt:lpstr>
      <vt:lpstr>Cloud Migration: A phased approach</vt:lpstr>
      <vt:lpstr>Get Training</vt:lpstr>
      <vt:lpstr>PowerPoint Presentation</vt:lpstr>
    </vt:vector>
  </TitlesOfParts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(EBS.DMS)</cp:lastModifiedBy>
  <cp:revision>533</cp:revision>
  <dcterms:created xsi:type="dcterms:W3CDTF">2013-09-17T00:51:11Z</dcterms:created>
  <dcterms:modified xsi:type="dcterms:W3CDTF">2020-11-11T04:15:08Z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